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59" r:id="rId6"/>
    <p:sldId id="263" r:id="rId7"/>
    <p:sldId id="261" r:id="rId8"/>
    <p:sldId id="262" r:id="rId9"/>
    <p:sldId id="272"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13A85A-F500-4DD5-80F6-07DD93D8BA05}"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F8083-59FB-4742-A56B-25F82114F616}" type="slidenum">
              <a:rPr lang="en-US" smtClean="0"/>
              <a:t>‹#›</a:t>
            </a:fld>
            <a:endParaRPr lang="en-US"/>
          </a:p>
        </p:txBody>
      </p:sp>
    </p:spTree>
    <p:extLst>
      <p:ext uri="{BB962C8B-B14F-4D97-AF65-F5344CB8AC3E}">
        <p14:creationId xmlns:p14="http://schemas.microsoft.com/office/powerpoint/2010/main" val="2863352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13A85A-F500-4DD5-80F6-07DD93D8BA05}"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F8083-59FB-4742-A56B-25F82114F616}" type="slidenum">
              <a:rPr lang="en-US" smtClean="0"/>
              <a:t>‹#›</a:t>
            </a:fld>
            <a:endParaRPr lang="en-US"/>
          </a:p>
        </p:txBody>
      </p:sp>
    </p:spTree>
    <p:extLst>
      <p:ext uri="{BB962C8B-B14F-4D97-AF65-F5344CB8AC3E}">
        <p14:creationId xmlns:p14="http://schemas.microsoft.com/office/powerpoint/2010/main" val="2369739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13A85A-F500-4DD5-80F6-07DD93D8BA05}"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F8083-59FB-4742-A56B-25F82114F616}" type="slidenum">
              <a:rPr lang="en-US" smtClean="0"/>
              <a:t>‹#›</a:t>
            </a:fld>
            <a:endParaRPr lang="en-US"/>
          </a:p>
        </p:txBody>
      </p:sp>
    </p:spTree>
    <p:extLst>
      <p:ext uri="{BB962C8B-B14F-4D97-AF65-F5344CB8AC3E}">
        <p14:creationId xmlns:p14="http://schemas.microsoft.com/office/powerpoint/2010/main" val="145458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13A85A-F500-4DD5-80F6-07DD93D8BA05}"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F8083-59FB-4742-A56B-25F82114F616}" type="slidenum">
              <a:rPr lang="en-US" smtClean="0"/>
              <a:t>‹#›</a:t>
            </a:fld>
            <a:endParaRPr lang="en-US"/>
          </a:p>
        </p:txBody>
      </p:sp>
    </p:spTree>
    <p:extLst>
      <p:ext uri="{BB962C8B-B14F-4D97-AF65-F5344CB8AC3E}">
        <p14:creationId xmlns:p14="http://schemas.microsoft.com/office/powerpoint/2010/main" val="2981521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13A85A-F500-4DD5-80F6-07DD93D8BA05}"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F8083-59FB-4742-A56B-25F82114F616}" type="slidenum">
              <a:rPr lang="en-US" smtClean="0"/>
              <a:t>‹#›</a:t>
            </a:fld>
            <a:endParaRPr lang="en-US"/>
          </a:p>
        </p:txBody>
      </p:sp>
    </p:spTree>
    <p:extLst>
      <p:ext uri="{BB962C8B-B14F-4D97-AF65-F5344CB8AC3E}">
        <p14:creationId xmlns:p14="http://schemas.microsoft.com/office/powerpoint/2010/main" val="3459729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13A85A-F500-4DD5-80F6-07DD93D8BA05}"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F8083-59FB-4742-A56B-25F82114F616}" type="slidenum">
              <a:rPr lang="en-US" smtClean="0"/>
              <a:t>‹#›</a:t>
            </a:fld>
            <a:endParaRPr lang="en-US"/>
          </a:p>
        </p:txBody>
      </p:sp>
    </p:spTree>
    <p:extLst>
      <p:ext uri="{BB962C8B-B14F-4D97-AF65-F5344CB8AC3E}">
        <p14:creationId xmlns:p14="http://schemas.microsoft.com/office/powerpoint/2010/main" val="281519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13A85A-F500-4DD5-80F6-07DD93D8BA05}" type="datetimeFigureOut">
              <a:rPr lang="en-US" smtClean="0"/>
              <a:t>2/26/2025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5F8083-59FB-4742-A56B-25F82114F616}" type="slidenum">
              <a:rPr lang="en-US" smtClean="0"/>
              <a:t>‹#›</a:t>
            </a:fld>
            <a:endParaRPr lang="en-US"/>
          </a:p>
        </p:txBody>
      </p:sp>
    </p:spTree>
    <p:extLst>
      <p:ext uri="{BB962C8B-B14F-4D97-AF65-F5344CB8AC3E}">
        <p14:creationId xmlns:p14="http://schemas.microsoft.com/office/powerpoint/2010/main" val="3886745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13A85A-F500-4DD5-80F6-07DD93D8BA05}" type="datetimeFigureOut">
              <a:rPr lang="en-US" smtClean="0"/>
              <a:t>2/26/2025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5F8083-59FB-4742-A56B-25F82114F616}" type="slidenum">
              <a:rPr lang="en-US" smtClean="0"/>
              <a:t>‹#›</a:t>
            </a:fld>
            <a:endParaRPr lang="en-US"/>
          </a:p>
        </p:txBody>
      </p:sp>
    </p:spTree>
    <p:extLst>
      <p:ext uri="{BB962C8B-B14F-4D97-AF65-F5344CB8AC3E}">
        <p14:creationId xmlns:p14="http://schemas.microsoft.com/office/powerpoint/2010/main" val="1988519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3A85A-F500-4DD5-80F6-07DD93D8BA05}" type="datetimeFigureOut">
              <a:rPr lang="en-US" smtClean="0"/>
              <a:t>2/26/2025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5F8083-59FB-4742-A56B-25F82114F616}" type="slidenum">
              <a:rPr lang="en-US" smtClean="0"/>
              <a:t>‹#›</a:t>
            </a:fld>
            <a:endParaRPr lang="en-US"/>
          </a:p>
        </p:txBody>
      </p:sp>
    </p:spTree>
    <p:extLst>
      <p:ext uri="{BB962C8B-B14F-4D97-AF65-F5344CB8AC3E}">
        <p14:creationId xmlns:p14="http://schemas.microsoft.com/office/powerpoint/2010/main" val="2923668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13A85A-F500-4DD5-80F6-07DD93D8BA05}"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F8083-59FB-4742-A56B-25F82114F616}" type="slidenum">
              <a:rPr lang="en-US" smtClean="0"/>
              <a:t>‹#›</a:t>
            </a:fld>
            <a:endParaRPr lang="en-US"/>
          </a:p>
        </p:txBody>
      </p:sp>
    </p:spTree>
    <p:extLst>
      <p:ext uri="{BB962C8B-B14F-4D97-AF65-F5344CB8AC3E}">
        <p14:creationId xmlns:p14="http://schemas.microsoft.com/office/powerpoint/2010/main" val="640340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13A85A-F500-4DD5-80F6-07DD93D8BA05}"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F8083-59FB-4742-A56B-25F82114F616}" type="slidenum">
              <a:rPr lang="en-US" smtClean="0"/>
              <a:t>‹#›</a:t>
            </a:fld>
            <a:endParaRPr lang="en-US"/>
          </a:p>
        </p:txBody>
      </p:sp>
    </p:spTree>
    <p:extLst>
      <p:ext uri="{BB962C8B-B14F-4D97-AF65-F5344CB8AC3E}">
        <p14:creationId xmlns:p14="http://schemas.microsoft.com/office/powerpoint/2010/main" val="1672445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13A85A-F500-4DD5-80F6-07DD93D8BA05}" type="datetimeFigureOut">
              <a:rPr lang="en-US" smtClean="0"/>
              <a:t>2/26/2025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F8083-59FB-4742-A56B-25F82114F616}" type="slidenum">
              <a:rPr lang="en-US" smtClean="0"/>
              <a:t>‹#›</a:t>
            </a:fld>
            <a:endParaRPr lang="en-US"/>
          </a:p>
        </p:txBody>
      </p:sp>
    </p:spTree>
    <p:extLst>
      <p:ext uri="{BB962C8B-B14F-4D97-AF65-F5344CB8AC3E}">
        <p14:creationId xmlns:p14="http://schemas.microsoft.com/office/powerpoint/2010/main" val="1495158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KHBD%20m&#244;n%20&#272;&#7841;o%20&#273;&#7913;c%204%20THKNCD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57201"/>
            <a:ext cx="9144000" cy="3312904"/>
          </a:xfrm>
        </p:spPr>
        <p:txBody>
          <a:bodyPr>
            <a:normAutofit fontScale="90000"/>
          </a:bodyPr>
          <a:lstStyle/>
          <a:p>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vi-VN" sz="6700" dirty="0" smtClean="0">
                <a:solidFill>
                  <a:srgbClr val="FF0000"/>
                </a:solidFill>
              </a:rPr>
              <a:t>GIÁO DỤC KỸ NĂNG CÔNG DÂN SỐ THEO CHƯƠNG TRÌNH GIÁO DỤC PHỔ THÔNG 2018 CẤP TIỂU HỌC </a:t>
            </a:r>
            <a:endParaRPr lang="en-US" sz="6700" dirty="0">
              <a:solidFill>
                <a:srgbClr val="FF0000"/>
              </a:solidFill>
            </a:endParaRPr>
          </a:p>
        </p:txBody>
      </p:sp>
      <p:sp>
        <p:nvSpPr>
          <p:cNvPr id="3" name="Subtitle 2"/>
          <p:cNvSpPr>
            <a:spLocks noGrp="1"/>
          </p:cNvSpPr>
          <p:nvPr>
            <p:ph type="subTitle" idx="1"/>
          </p:nvPr>
        </p:nvSpPr>
        <p:spPr>
          <a:xfrm>
            <a:off x="1524000" y="5093292"/>
            <a:ext cx="9144000" cy="164507"/>
          </a:xfrm>
        </p:spPr>
        <p:txBody>
          <a:bodyPr>
            <a:normAutofit fontScale="25000" lnSpcReduction="20000"/>
          </a:bodyPr>
          <a:lstStyle/>
          <a:p>
            <a:endParaRPr lang="en-US" dirty="0"/>
          </a:p>
        </p:txBody>
      </p:sp>
    </p:spTree>
    <p:extLst>
      <p:ext uri="{BB962C8B-B14F-4D97-AF65-F5344CB8AC3E}">
        <p14:creationId xmlns:p14="http://schemas.microsoft.com/office/powerpoint/2010/main" val="42092133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VII. </a:t>
            </a:r>
            <a:r>
              <a:rPr lang="en-US" sz="2800" b="1" dirty="0" err="1" smtClean="0">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số</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kế</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hoạch</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dạy</a:t>
            </a:r>
            <a:endParaRPr lang="en-US" sz="2800" b="1" dirty="0">
              <a:latin typeface="Times New Roman" panose="02020603050405020304" pitchFamily="18" charset="0"/>
              <a:cs typeface="Times New Roman" panose="02020603050405020304" pitchFamily="18" charset="0"/>
            </a:endParaRPr>
          </a:p>
        </p:txBody>
      </p:sp>
      <p:sp>
        <p:nvSpPr>
          <p:cNvPr id="5" name="Content Placeholder 2">
            <a:hlinkClick r:id="rId2" action="ppaction://hlinkfile"/>
          </p:cNvPr>
          <p:cNvSpPr txBox="1">
            <a:spLocks/>
          </p:cNvSpPr>
          <p:nvPr/>
        </p:nvSpPr>
        <p:spPr>
          <a:xfrm>
            <a:off x="838199" y="2935154"/>
            <a:ext cx="6280447" cy="5073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Content Placeholder 5"/>
          <p:cNvSpPr>
            <a:spLocks noGrp="1"/>
          </p:cNvSpPr>
          <p:nvPr>
            <p:ph idx="1"/>
          </p:nvPr>
        </p:nvSpPr>
        <p:spPr/>
        <p:txBody>
          <a:bodyPr/>
          <a:lstStyle/>
          <a:p>
            <a:endParaRPr lang="en-US" dirty="0"/>
          </a:p>
        </p:txBody>
      </p:sp>
    </p:spTree>
    <p:extLst>
      <p:ext uri="{BB962C8B-B14F-4D97-AF65-F5344CB8AC3E}">
        <p14:creationId xmlns:p14="http://schemas.microsoft.com/office/powerpoint/2010/main" val="84791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179320"/>
            <a:ext cx="9144000" cy="4078480"/>
          </a:xfrm>
        </p:spPr>
        <p:txBody>
          <a:bodyPr>
            <a:noAutofit/>
          </a:bodyPr>
          <a:lstStyle/>
          <a:p>
            <a:pPr algn="just"/>
            <a:r>
              <a:rPr lang="en-US" sz="3200" b="1" dirty="0" err="1">
                <a:solidFill>
                  <a:schemeClr val="dk1"/>
                </a:solidFill>
                <a:latin typeface="Times New Roman"/>
                <a:ea typeface="Times New Roman"/>
                <a:cs typeface="Times New Roman"/>
                <a:sym typeface="Times New Roman"/>
              </a:rPr>
              <a:t>I</a:t>
            </a:r>
            <a:r>
              <a:rPr lang="en-US" sz="3200" b="1" dirty="0" err="1" smtClean="0">
                <a:solidFill>
                  <a:schemeClr val="dk1"/>
                </a:solidFill>
                <a:latin typeface="Times New Roman"/>
                <a:ea typeface="Times New Roman"/>
                <a:cs typeface="Times New Roman"/>
                <a:sym typeface="Times New Roman"/>
              </a:rPr>
              <a:t>.Một</a:t>
            </a:r>
            <a:r>
              <a:rPr lang="en-US" sz="3200" b="1" dirty="0" smtClean="0">
                <a:solidFill>
                  <a:schemeClr val="dk1"/>
                </a:solidFill>
                <a:latin typeface="Times New Roman"/>
                <a:ea typeface="Times New Roman"/>
                <a:cs typeface="Times New Roman"/>
                <a:sym typeface="Times New Roman"/>
              </a:rPr>
              <a:t> </a:t>
            </a:r>
            <a:r>
              <a:rPr lang="en-US" sz="3200" b="1" dirty="0" err="1" smtClean="0">
                <a:solidFill>
                  <a:schemeClr val="dk1"/>
                </a:solidFill>
                <a:latin typeface="Times New Roman"/>
                <a:ea typeface="Times New Roman"/>
                <a:cs typeface="Times New Roman"/>
                <a:sym typeface="Times New Roman"/>
              </a:rPr>
              <a:t>số</a:t>
            </a:r>
            <a:r>
              <a:rPr lang="en-US" sz="3200" b="1" dirty="0">
                <a:solidFill>
                  <a:schemeClr val="dk1"/>
                </a:solidFill>
                <a:latin typeface="Times New Roman"/>
                <a:ea typeface="Times New Roman"/>
                <a:cs typeface="Times New Roman"/>
                <a:sym typeface="Times New Roman"/>
              </a:rPr>
              <a:t> </a:t>
            </a:r>
            <a:r>
              <a:rPr lang="en-US" sz="3200" b="1" dirty="0" err="1" smtClean="0">
                <a:solidFill>
                  <a:schemeClr val="dk1"/>
                </a:solidFill>
                <a:latin typeface="Times New Roman"/>
                <a:ea typeface="Times New Roman"/>
                <a:cs typeface="Times New Roman"/>
                <a:sym typeface="Times New Roman"/>
              </a:rPr>
              <a:t>khái</a:t>
            </a:r>
            <a:r>
              <a:rPr lang="en-US" sz="3200" b="1" dirty="0">
                <a:solidFill>
                  <a:schemeClr val="dk1"/>
                </a:solidFill>
                <a:latin typeface="Times New Roman"/>
                <a:ea typeface="Times New Roman"/>
                <a:cs typeface="Times New Roman"/>
                <a:sym typeface="Times New Roman"/>
              </a:rPr>
              <a:t> </a:t>
            </a:r>
            <a:r>
              <a:rPr lang="en-US" sz="3200" b="1" dirty="0" err="1" smtClean="0">
                <a:solidFill>
                  <a:schemeClr val="dk1"/>
                </a:solidFill>
                <a:latin typeface="Times New Roman"/>
                <a:ea typeface="Times New Roman"/>
                <a:cs typeface="Times New Roman"/>
                <a:sym typeface="Times New Roman"/>
              </a:rPr>
              <a:t>niệm</a:t>
            </a:r>
            <a:endParaRPr lang="en-US" sz="3200" b="1" dirty="0" smtClean="0">
              <a:solidFill>
                <a:schemeClr val="dk1"/>
              </a:solidFill>
              <a:latin typeface="Times New Roman"/>
              <a:ea typeface="Times New Roman"/>
              <a:cs typeface="Times New Roman"/>
              <a:sym typeface="Times New Roman"/>
            </a:endParaRPr>
          </a:p>
          <a:p>
            <a:pPr algn="just"/>
            <a:r>
              <a:rPr lang="en-US" sz="3200" b="1" dirty="0" smtClean="0">
                <a:solidFill>
                  <a:schemeClr val="dk1"/>
                </a:solidFill>
                <a:latin typeface="Times New Roman"/>
                <a:ea typeface="Times New Roman"/>
                <a:cs typeface="Times New Roman"/>
                <a:sym typeface="Times New Roman"/>
              </a:rPr>
              <a:t>1. </a:t>
            </a:r>
            <a:r>
              <a:rPr lang="en-US" sz="2800" b="1" dirty="0" err="1" smtClean="0">
                <a:solidFill>
                  <a:schemeClr val="dk1"/>
                </a:solidFill>
                <a:latin typeface="Times New Roman"/>
                <a:ea typeface="Times New Roman"/>
                <a:cs typeface="Times New Roman"/>
                <a:sym typeface="Times New Roman"/>
              </a:rPr>
              <a:t>Công</a:t>
            </a:r>
            <a:r>
              <a:rPr lang="en-US" sz="2800" b="1" dirty="0">
                <a:solidFill>
                  <a:schemeClr val="dk1"/>
                </a:solidFill>
                <a:latin typeface="Times New Roman"/>
                <a:ea typeface="Times New Roman"/>
                <a:cs typeface="Times New Roman"/>
                <a:sym typeface="Times New Roman"/>
              </a:rPr>
              <a:t> </a:t>
            </a:r>
            <a:r>
              <a:rPr lang="en-US" sz="2800" b="1" dirty="0" err="1" smtClean="0">
                <a:solidFill>
                  <a:schemeClr val="dk1"/>
                </a:solidFill>
                <a:latin typeface="Times New Roman"/>
                <a:ea typeface="Times New Roman"/>
                <a:cs typeface="Times New Roman"/>
                <a:sym typeface="Times New Roman"/>
              </a:rPr>
              <a:t>dân</a:t>
            </a:r>
            <a:r>
              <a:rPr lang="en-US" sz="2800" b="1" dirty="0">
                <a:solidFill>
                  <a:schemeClr val="dk1"/>
                </a:solidFill>
                <a:latin typeface="Times New Roman"/>
                <a:ea typeface="Times New Roman"/>
                <a:cs typeface="Times New Roman"/>
                <a:sym typeface="Times New Roman"/>
              </a:rPr>
              <a:t> </a:t>
            </a:r>
            <a:r>
              <a:rPr lang="en-US" sz="2800" b="1" dirty="0" err="1" smtClean="0">
                <a:solidFill>
                  <a:schemeClr val="dk1"/>
                </a:solidFill>
                <a:latin typeface="Times New Roman"/>
                <a:ea typeface="Times New Roman"/>
                <a:cs typeface="Times New Roman"/>
                <a:sym typeface="Times New Roman"/>
              </a:rPr>
              <a:t>số</a:t>
            </a:r>
            <a:r>
              <a:rPr lang="en-US" sz="2800" b="1" dirty="0" smtClean="0">
                <a:solidFill>
                  <a:schemeClr val="dk1"/>
                </a:solidFill>
                <a:latin typeface="Times New Roman"/>
                <a:ea typeface="Times New Roman"/>
                <a:cs typeface="Times New Roman"/>
                <a:sym typeface="Times New Roman"/>
              </a:rPr>
              <a:t>: </a:t>
            </a:r>
            <a:r>
              <a:rPr lang="vi-VN" sz="2800" dirty="0" smtClean="0">
                <a:latin typeface="Times New Roman"/>
                <a:ea typeface="Times New Roman"/>
                <a:cs typeface="Times New Roman"/>
                <a:sym typeface="Times New Roman"/>
              </a:rPr>
              <a:t>Là </a:t>
            </a:r>
            <a:r>
              <a:rPr lang="vi-VN" sz="2800" dirty="0">
                <a:latin typeface="Times New Roman"/>
                <a:ea typeface="Times New Roman"/>
                <a:cs typeface="Times New Roman"/>
                <a:sym typeface="Times New Roman"/>
              </a:rPr>
              <a:t>người sử dụng CNTT-TT tự tin và có khả năng sử dụng công nghệ để tham gia vào các hoạt động giáo dục, văn hóa và kinh tế, sử dụng và phát triển các kỹ năng tư duy phản biện trong không gian mạng, hiểu về ngôn ngữ, ký hiệu và văn bản của công nghệ kỹ thuật số, nhận thức được những thách thức về CNTT-TT và có thể quản lý chúng một cách hiệu quả, sử dụng CNTT để liên hệ với những người khác theo những cách tích cực, có ý nghĩa, thể hiện sự trung thực và chính trực và hành vi đạo đức trong việc sử dụng CNTT của họ, tôn trọng các khái niệm về quyền riêng tư và quyền tự do ngôn luận trong thế giới kỹ thuật số, đóng góp và tích cực thúc đẩy các giá trị của công dân số</a:t>
            </a:r>
            <a:br>
              <a:rPr lang="vi-VN" sz="2800" dirty="0">
                <a:latin typeface="Times New Roman"/>
                <a:ea typeface="Times New Roman"/>
                <a:cs typeface="Times New Roman"/>
                <a:sym typeface="Times New Roman"/>
              </a:rPr>
            </a:br>
            <a:endParaRPr lang="en-US" sz="2800" dirty="0"/>
          </a:p>
        </p:txBody>
      </p:sp>
    </p:spTree>
    <p:extLst>
      <p:ext uri="{BB962C8B-B14F-4D97-AF65-F5344CB8AC3E}">
        <p14:creationId xmlns:p14="http://schemas.microsoft.com/office/powerpoint/2010/main" val="1931297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845"/>
            <a:ext cx="10515600" cy="1325563"/>
          </a:xfrm>
        </p:spPr>
        <p:txBody>
          <a:bodyPr/>
          <a:lstStyle/>
          <a:p>
            <a:endParaRPr lang="en-US" b="1" dirty="0"/>
          </a:p>
        </p:txBody>
      </p:sp>
      <p:sp>
        <p:nvSpPr>
          <p:cNvPr id="3" name="Content Placeholder 2"/>
          <p:cNvSpPr>
            <a:spLocks noGrp="1"/>
          </p:cNvSpPr>
          <p:nvPr>
            <p:ph idx="1"/>
          </p:nvPr>
        </p:nvSpPr>
        <p:spPr>
          <a:xfrm>
            <a:off x="648419" y="842213"/>
            <a:ext cx="10515600" cy="4351338"/>
          </a:xfrm>
        </p:spPr>
        <p:txBody>
          <a:bodyPr>
            <a:noAutofit/>
          </a:bodyPr>
          <a:lstStyle/>
          <a:p>
            <a:pPr algn="just"/>
            <a:r>
              <a:rPr lang="en-US" b="1" dirty="0" smtClean="0">
                <a:latin typeface="Times New Roman" panose="02020603050405020304" pitchFamily="18" charset="0"/>
                <a:cs typeface="Times New Roman" panose="02020603050405020304" pitchFamily="18" charset="0"/>
              </a:rPr>
              <a:t>2</a:t>
            </a:r>
            <a:r>
              <a:rPr lang="en-US"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Năng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lực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 UNESCO </a:t>
            </a:r>
            <a:r>
              <a:rPr lang="en-US" dirty="0">
                <a:latin typeface="Times New Roman" panose="02020603050405020304" pitchFamily="18" charset="0"/>
                <a:cs typeface="Times New Roman" panose="02020603050405020304" pitchFamily="18" charset="0"/>
              </a:rPr>
              <a:t>(2018)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nghĩa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/digital competencies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an </a:t>
            </a:r>
            <a:r>
              <a:rPr lang="en-US" dirty="0" err="1">
                <a:latin typeface="Times New Roman" panose="02020603050405020304" pitchFamily="18" charset="0"/>
                <a:cs typeface="Times New Roman" panose="02020603050405020304" pitchFamily="18" charset="0"/>
              </a:rPr>
              <a:t>toàn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nghiệp</a:t>
            </a:r>
            <a:r>
              <a:rPr lang="en-US" dirty="0">
                <a:latin typeface="Times New Roman" panose="02020603050405020304" pitchFamily="18" charset="0"/>
                <a:cs typeface="Times New Roman" panose="02020603050405020304" pitchFamily="18" charset="0"/>
              </a:rPr>
              <a:t>. NL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gồm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gọi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CNTT-TT,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truyền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a:t>
            </a:r>
          </a:p>
          <a:p>
            <a:pPr algn="just"/>
            <a:r>
              <a:rPr lang="en-US" b="1" dirty="0" smtClean="0">
                <a:latin typeface="Times New Roman" panose="02020603050405020304" pitchFamily="18" charset="0"/>
                <a:cs typeface="Times New Roman" panose="02020603050405020304" pitchFamily="18" charset="0"/>
              </a:rPr>
              <a:t>3.Kỹ </a:t>
            </a:r>
            <a:r>
              <a:rPr lang="en-US" b="1" dirty="0" err="1" smtClean="0">
                <a:latin typeface="Times New Roman" panose="02020603050405020304" pitchFamily="18" charset="0"/>
                <a:cs typeface="Times New Roman" panose="02020603050405020304" pitchFamily="18" charset="0"/>
              </a:rPr>
              <a:t>năng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công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a:t>
            </a:r>
            <a:r>
              <a:rPr lang="vi-VN" dirty="0" smtClean="0">
                <a:latin typeface="Times New Roman" panose="02020603050405020304" pitchFamily="18" charset="0"/>
                <a:cs typeface="Times New Roman" panose="02020603050405020304" pitchFamily="18" charset="0"/>
              </a:rPr>
              <a:t> Hội đồng châu Âu“Kỹ năng công dân số (KNCDS) xác định cách chúng ta hành động và tương tác trực tuyến; bao gồm các giá trị, thái độ, kỹ năng, kiến thức và hiểu biết quan trọng cần thiết để điều hướng một cách có trách nhiệm trong thế giới kỹ thuật số không ngừng phát triển và định hình công nghệ để đáp ứng nhu cầu của chính chúng ta thay vì bị nó định hình</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3049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584" y="146290"/>
            <a:ext cx="10419273" cy="511864"/>
          </a:xfrm>
        </p:spPr>
        <p:txBody>
          <a:bodyPr>
            <a:normAutofit fontScale="90000"/>
          </a:bodyPr>
          <a:lstStyle/>
          <a:p>
            <a:r>
              <a:rPr lang="en-US" sz="3200" b="1" dirty="0" smtClean="0">
                <a:latin typeface="Times New Roman" panose="02020603050405020304" pitchFamily="18" charset="0"/>
                <a:cs typeface="Times New Roman" panose="02020603050405020304" pitchFamily="18" charset="0"/>
              </a:rPr>
              <a:t>II. C</a:t>
            </a:r>
            <a:r>
              <a:rPr lang="vi-VN" sz="3200" b="1" dirty="0" smtClean="0">
                <a:latin typeface="Times New Roman" panose="02020603050405020304" pitchFamily="18" charset="0"/>
                <a:cs typeface="Times New Roman" panose="02020603050405020304" pitchFamily="18" charset="0"/>
              </a:rPr>
              <a:t>ơ</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sở</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pháp</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lý</a:t>
            </a:r>
            <a:r>
              <a:rPr lang="en-US" sz="3200" dirty="0" smtClean="0"/>
              <a:t>:</a:t>
            </a:r>
            <a:endParaRPr lang="en-US" sz="3200" dirty="0"/>
          </a:p>
        </p:txBody>
      </p:sp>
      <p:sp>
        <p:nvSpPr>
          <p:cNvPr id="3" name="Content Placeholder 2"/>
          <p:cNvSpPr>
            <a:spLocks noGrp="1"/>
          </p:cNvSpPr>
          <p:nvPr>
            <p:ph idx="1"/>
          </p:nvPr>
        </p:nvSpPr>
        <p:spPr>
          <a:xfrm>
            <a:off x="622540" y="658154"/>
            <a:ext cx="10515600" cy="4351338"/>
          </a:xfrm>
        </p:spPr>
        <p:txBody>
          <a:bodyPr>
            <a:noAutofit/>
          </a:bodyPr>
          <a:lstStyle/>
          <a:p>
            <a:pPr marL="0" indent="0" algn="just">
              <a:buNone/>
            </a:pPr>
            <a:r>
              <a:rPr lang="en-US" dirty="0" smtClean="0">
                <a:latin typeface="+mj-lt"/>
              </a:rPr>
              <a:t>	</a:t>
            </a:r>
            <a:r>
              <a:rPr lang="vi-VN" sz="3200" dirty="0" smtClean="0">
                <a:latin typeface="+mj-lt"/>
              </a:rPr>
              <a:t>Quyết định 131/QĐ-TTg phê duyệt Đề án "Tăng cường ứng dụng công nghệ thông tin và chuyển đổi số trong giáo dục và đào tạo giai đoạn 2022-2025, định hướng đến năm 2030" . Trong đó đổi mới mạnh mẽ phương thức tổ chức giáo dục, đưa dạy và học trên môi trường số trở thành hoạt động giáo dục thiết yếu, hàng ngày đối với mỗi nhà giáo, mỗi người học; đổi mới mạnh mẽ phương thức quản lý, điều hành dựa trên công nghệ và dữ liệu, nâng cao hiệu lực, hiệu quả quản lý và chất lượng cung cấp dịch vụ hỗ trợ của Nhà nước và các cơ sở giáo dục đến; cụ thể mục tiêu đến năm 2025 năm 50% học sinh, mỗi sinh viên và mỗi nhà giáo có đủ điều kiện (về phương tiện, đường truyền, phần mềm) tham gia có hiệu quả các hoạt động dạy và học trực tuyến. Mục tiêu đến năm 2030 đưa tất cả thành tố của hệ thống giáo dục quốc dân vào môi trường số</a:t>
            </a:r>
            <a:r>
              <a:rPr lang="en-US" sz="3200" dirty="0" smtClean="0">
                <a:latin typeface="+mj-lt"/>
              </a:rPr>
              <a:t>.</a:t>
            </a:r>
            <a:endParaRPr lang="en-US" sz="3200" dirty="0">
              <a:latin typeface="+mj-lt"/>
            </a:endParaRPr>
          </a:p>
        </p:txBody>
      </p:sp>
    </p:spTree>
    <p:extLst>
      <p:ext uri="{BB962C8B-B14F-4D97-AF65-F5344CB8AC3E}">
        <p14:creationId xmlns:p14="http://schemas.microsoft.com/office/powerpoint/2010/main" val="3224641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III</a:t>
            </a:r>
            <a:r>
              <a:rPr lang="en-US" sz="2800" b="1" dirty="0" smtClean="0"/>
              <a:t>. </a:t>
            </a:r>
            <a:r>
              <a:rPr lang="en-US" sz="2800" b="1" dirty="0" err="1" smtClean="0">
                <a:latin typeface="Times New Roman" panose="02020603050405020304" pitchFamily="18" charset="0"/>
                <a:cs typeface="Times New Roman" panose="02020603050405020304" pitchFamily="18" charset="0"/>
              </a:rPr>
              <a:t>Khung</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năng</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lực</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số</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cho</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học</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sinh</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89194"/>
            <a:ext cx="10515600" cy="4351338"/>
          </a:xfrm>
        </p:spPr>
        <p:txBody>
          <a:bodyPr/>
          <a:lstStyle/>
          <a:p>
            <a:pPr marL="0" indent="0">
              <a:buNone/>
            </a:pPr>
            <a:r>
              <a:rPr lang="en-US" dirty="0" smtClean="0">
                <a:latin typeface="Times New Roman" panose="02020603050405020304" pitchFamily="18" charset="0"/>
                <a:cs typeface="Times New Roman" panose="02020603050405020304" pitchFamily="18" charset="0"/>
              </a:rPr>
              <a:t>1.Sử </a:t>
            </a:r>
            <a:r>
              <a:rPr lang="en-US" dirty="0" err="1" smtClean="0">
                <a:latin typeface="Times New Roman" panose="02020603050405020304" pitchFamily="18" charset="0"/>
                <a:cs typeface="Times New Roman" panose="02020603050405020304" pitchFamily="18" charset="0"/>
              </a:rPr>
              <a:t>dụng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thiết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kỹ</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thuật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 </a:t>
            </a:r>
          </a:p>
          <a:p>
            <a:pPr marL="0" indent="0">
              <a:buNone/>
            </a:pPr>
            <a:r>
              <a:rPr lang="en-US" dirty="0" smtClean="0">
                <a:latin typeface="Times New Roman" panose="02020603050405020304" pitchFamily="18" charset="0"/>
                <a:cs typeface="Times New Roman" panose="02020603050405020304" pitchFamily="18" charset="0"/>
              </a:rPr>
              <a:t>2. </a:t>
            </a:r>
            <a:r>
              <a:rPr lang="en-US" dirty="0" err="1" smtClean="0">
                <a:latin typeface="Times New Roman" panose="02020603050405020304" pitchFamily="18" charset="0"/>
                <a:cs typeface="Times New Roman" panose="02020603050405020304" pitchFamily="18" charset="0"/>
              </a:rPr>
              <a:t>Kỹ</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năng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thông</a:t>
            </a:r>
            <a:r>
              <a:rPr lang="en-US" dirty="0" smtClean="0">
                <a:latin typeface="Times New Roman" panose="02020603050405020304" pitchFamily="18" charset="0"/>
                <a:cs typeface="Times New Roman" panose="02020603050405020304" pitchFamily="18" charset="0"/>
              </a:rPr>
              <a:t> tin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dữ</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liệu</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3. </a:t>
            </a:r>
            <a:r>
              <a:rPr lang="en-US" dirty="0" err="1" smtClean="0">
                <a:latin typeface="Times New Roman" panose="02020603050405020304" pitchFamily="18" charset="0"/>
                <a:cs typeface="Times New Roman" panose="02020603050405020304" pitchFamily="18" charset="0"/>
              </a:rPr>
              <a:t>Giao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tiếp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Hợp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tác</a:t>
            </a:r>
            <a:r>
              <a:rPr lang="en-US" dirty="0" smtClean="0">
                <a:latin typeface="Times New Roman" panose="02020603050405020304" pitchFamily="18" charset="0"/>
                <a:cs typeface="Times New Roman" panose="02020603050405020304" pitchFamily="18" charset="0"/>
              </a:rPr>
              <a:t> </a:t>
            </a:r>
          </a:p>
          <a:p>
            <a:pPr marL="0" indent="0">
              <a:buNone/>
            </a:pPr>
            <a:r>
              <a:rPr lang="en-US" dirty="0" smtClean="0">
                <a:latin typeface="Times New Roman" panose="02020603050405020304" pitchFamily="18" charset="0"/>
                <a:cs typeface="Times New Roman" panose="02020603050405020304" pitchFamily="18" charset="0"/>
              </a:rPr>
              <a:t>4. </a:t>
            </a:r>
            <a:r>
              <a:rPr lang="en-US" dirty="0" err="1" smtClean="0">
                <a:latin typeface="Times New Roman" panose="02020603050405020304" pitchFamily="18" charset="0"/>
                <a:cs typeface="Times New Roman" panose="02020603050405020304" pitchFamily="18" charset="0"/>
              </a:rPr>
              <a:t>Sáng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sản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phẩm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số</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5. An </a:t>
            </a:r>
            <a:r>
              <a:rPr lang="en-US" dirty="0" err="1" smtClean="0">
                <a:latin typeface="Times New Roman" panose="02020603050405020304" pitchFamily="18" charset="0"/>
                <a:cs typeface="Times New Roman" panose="02020603050405020304" pitchFamily="18" charset="0"/>
              </a:rPr>
              <a:t>toàn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kỹ</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thuật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số</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6. </a:t>
            </a:r>
            <a:r>
              <a:rPr lang="en-US" dirty="0" err="1" smtClean="0">
                <a:latin typeface="Times New Roman" panose="02020603050405020304" pitchFamily="18" charset="0"/>
                <a:cs typeface="Times New Roman" panose="02020603050405020304" pitchFamily="18" charset="0"/>
              </a:rPr>
              <a:t>Giải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quyết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vấn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đề</a:t>
            </a:r>
            <a:endParaRPr lang="en-US" dirty="0" smtClean="0">
              <a:latin typeface="Times New Roman" panose="02020603050405020304" pitchFamily="18" charset="0"/>
              <a:cs typeface="Times New Roman" panose="02020603050405020304" pitchFamily="18" charset="0"/>
            </a:endParaRPr>
          </a:p>
          <a:p>
            <a:pPr marL="0" indent="0">
              <a:buNone/>
            </a:pPr>
            <a:r>
              <a:rPr lang="vi-VN" dirty="0" smtClean="0"/>
              <a:t>7</a:t>
            </a:r>
            <a:r>
              <a:rPr lang="vi-VN" dirty="0" smtClean="0">
                <a:latin typeface="+mj-lt"/>
              </a:rPr>
              <a:t>. Năng lực định hướng nghề nghiệp liên quan</a:t>
            </a:r>
            <a:endParaRPr lang="en-US" dirty="0">
              <a:latin typeface="+mj-lt"/>
            </a:endParaRPr>
          </a:p>
        </p:txBody>
      </p:sp>
    </p:spTree>
    <p:extLst>
      <p:ext uri="{BB962C8B-B14F-4D97-AF65-F5344CB8AC3E}">
        <p14:creationId xmlns:p14="http://schemas.microsoft.com/office/powerpoint/2010/main" val="326816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IV.</a:t>
            </a:r>
            <a:r>
              <a:rPr lang="vi-VN" sz="2800" b="1" dirty="0" smtClean="0">
                <a:latin typeface="Times New Roman" panose="02020603050405020304" pitchFamily="18" charset="0"/>
                <a:cs typeface="Times New Roman" panose="02020603050405020304" pitchFamily="18" charset="0"/>
              </a:rPr>
              <a:t>Định </a:t>
            </a:r>
            <a:r>
              <a:rPr lang="vi-VN" sz="2800" b="1" dirty="0">
                <a:latin typeface="Times New Roman" panose="02020603050405020304" pitchFamily="18" charset="0"/>
                <a:cs typeface="Times New Roman" panose="02020603050405020304" pitchFamily="18" charset="0"/>
              </a:rPr>
              <a:t>hướng hình thức tổ </a:t>
            </a:r>
            <a:r>
              <a:rPr lang="vi-VN" sz="2800" b="1" dirty="0" smtClean="0">
                <a:latin typeface="Times New Roman" panose="02020603050405020304" pitchFamily="18" charset="0"/>
                <a:cs typeface="Times New Roman" panose="02020603050405020304" pitchFamily="18" charset="0"/>
              </a:rPr>
              <a:t>chứ</a:t>
            </a:r>
            <a:r>
              <a:rPr lang="en-US" sz="2800" b="1" dirty="0">
                <a:latin typeface="Times New Roman" panose="02020603050405020304" pitchFamily="18" charset="0"/>
                <a:cs typeface="Times New Roman" panose="02020603050405020304" pitchFamily="18" charset="0"/>
              </a:rPr>
              <a:t>c GDKNCDS </a:t>
            </a:r>
          </a:p>
        </p:txBody>
      </p:sp>
      <p:sp>
        <p:nvSpPr>
          <p:cNvPr id="3" name="Content Placeholder 2"/>
          <p:cNvSpPr>
            <a:spLocks noGrp="1"/>
          </p:cNvSpPr>
          <p:nvPr>
            <p:ph idx="1"/>
          </p:nvPr>
        </p:nvSpPr>
        <p:spPr>
          <a:xfrm>
            <a:off x="907211" y="1411557"/>
            <a:ext cx="10515600" cy="4351338"/>
          </a:xfrm>
        </p:spPr>
        <p:txBody>
          <a:bodyPr/>
          <a:lstStyle/>
          <a:p>
            <a:pPr marL="0" indent="0">
              <a:buNone/>
            </a:pPr>
            <a:r>
              <a:rPr lang="en-US" dirty="0" smtClean="0">
                <a:latin typeface="+mj-lt"/>
              </a:rPr>
              <a:t>1.</a:t>
            </a:r>
            <a:r>
              <a:rPr lang="vi-VN" dirty="0" smtClean="0">
                <a:latin typeface="+mj-lt"/>
              </a:rPr>
              <a:t>Dạy </a:t>
            </a:r>
            <a:r>
              <a:rPr lang="vi-VN" dirty="0">
                <a:latin typeface="+mj-lt"/>
              </a:rPr>
              <a:t>học môn Tin học thực hiện Chương trình GDPT </a:t>
            </a:r>
            <a:r>
              <a:rPr lang="vi-VN" dirty="0" smtClean="0">
                <a:latin typeface="+mj-lt"/>
              </a:rPr>
              <a:t>2018</a:t>
            </a:r>
            <a:r>
              <a:rPr lang="en-US" dirty="0" smtClean="0">
                <a:latin typeface="+mj-lt"/>
              </a:rPr>
              <a:t>.</a:t>
            </a:r>
          </a:p>
          <a:p>
            <a:pPr marL="0" indent="0">
              <a:buNone/>
            </a:pPr>
            <a:r>
              <a:rPr lang="en-US" dirty="0" smtClean="0">
                <a:latin typeface="Times New Roman" panose="02020603050405020304" pitchFamily="18" charset="0"/>
                <a:cs typeface="Times New Roman" panose="02020603050405020304" pitchFamily="18" charset="0"/>
              </a:rPr>
              <a:t>2.Giáo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tiểu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học</a:t>
            </a:r>
            <a:r>
              <a:rPr lang="en-US" dirty="0" smtClean="0">
                <a:latin typeface="+mj-lt"/>
              </a:rPr>
              <a:t>.</a:t>
            </a:r>
          </a:p>
          <a:p>
            <a:pPr marL="0" indent="0">
              <a:buNone/>
            </a:pPr>
            <a:r>
              <a:rPr lang="en-US" dirty="0" smtClean="0">
                <a:latin typeface="+mj-lt"/>
              </a:rPr>
              <a:t>3.</a:t>
            </a:r>
            <a:r>
              <a:rPr lang="vi-VN" dirty="0" smtClean="0">
                <a:latin typeface="+mj-lt"/>
              </a:rPr>
              <a:t>Dạy </a:t>
            </a:r>
            <a:r>
              <a:rPr lang="vi-VN" dirty="0">
                <a:latin typeface="+mj-lt"/>
              </a:rPr>
              <a:t>học tăng cường nội dung giáo dục kỹ năng công dân </a:t>
            </a:r>
            <a:r>
              <a:rPr lang="vi-VN" dirty="0" smtClean="0">
                <a:latin typeface="+mj-lt"/>
              </a:rPr>
              <a:t>số</a:t>
            </a:r>
            <a:r>
              <a:rPr lang="en-US" dirty="0" smtClean="0">
                <a:latin typeface="+mj-lt"/>
              </a:rPr>
              <a:t>.</a:t>
            </a:r>
          </a:p>
          <a:p>
            <a:pPr marL="0" indent="0">
              <a:buNone/>
            </a:pPr>
            <a:r>
              <a:rPr lang="en-US" dirty="0" smtClean="0">
                <a:latin typeface="Times New Roman" panose="02020603050405020304" pitchFamily="18" charset="0"/>
                <a:cs typeface="Times New Roman" panose="02020603050405020304" pitchFamily="18" charset="0"/>
              </a:rPr>
              <a:t>4.Tổ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dân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0472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4796" y="365125"/>
            <a:ext cx="10515600" cy="1325563"/>
          </a:xfrm>
        </p:spPr>
        <p:txBody>
          <a:bodyPr/>
          <a:lstStyle/>
          <a:p>
            <a:r>
              <a:rPr lang="en-US" sz="2800" b="1" dirty="0">
                <a:latin typeface="Times New Roman" panose="02020603050405020304" pitchFamily="18" charset="0"/>
                <a:cs typeface="Times New Roman" panose="02020603050405020304" pitchFamily="18" charset="0"/>
              </a:rPr>
              <a:t>V</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Các</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mức</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độ</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năng</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lực</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Tiểu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học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mức</a:t>
            </a:r>
            <a:r>
              <a:rPr lang="en-US" sz="2800" dirty="0" smtClean="0">
                <a:latin typeface="Times New Roman" panose="02020603050405020304" pitchFamily="18" charset="0"/>
                <a:cs typeface="Times New Roman" panose="02020603050405020304" pitchFamily="18" charset="0"/>
              </a:rPr>
              <a:t> 1, 2 : L1-L5)</a:t>
            </a:r>
            <a:endParaRPr lang="en-US" sz="2800"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rotWithShape="1">
          <a:blip r:embed="rId2"/>
          <a:srcRect l="30299" t="38174" r="28495" b="26279"/>
          <a:stretch/>
        </p:blipFill>
        <p:spPr>
          <a:xfrm>
            <a:off x="1067740" y="1564552"/>
            <a:ext cx="10357503" cy="5026029"/>
          </a:xfrm>
          <a:prstGeom prst="rect">
            <a:avLst/>
          </a:prstGeom>
        </p:spPr>
      </p:pic>
    </p:spTree>
    <p:extLst>
      <p:ext uri="{BB962C8B-B14F-4D97-AF65-F5344CB8AC3E}">
        <p14:creationId xmlns:p14="http://schemas.microsoft.com/office/powerpoint/2010/main" val="1844408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VI. </a:t>
            </a:r>
            <a:r>
              <a:rPr lang="en-US" sz="2800" b="1" dirty="0" err="1" smtClean="0">
                <a:latin typeface="Times New Roman" panose="02020603050405020304" pitchFamily="18" charset="0"/>
                <a:cs typeface="Times New Roman" panose="02020603050405020304" pitchFamily="18" charset="0"/>
              </a:rPr>
              <a:t>Hình</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thức</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tổ</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chức</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dạy</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học</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giáo</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dục</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kỹ</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năng</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công</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dân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số</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54689"/>
            <a:ext cx="10515600" cy="4351338"/>
          </a:xfrm>
        </p:spPr>
        <p:txBody>
          <a:bodyPr/>
          <a:lstStyle/>
          <a:p>
            <a:pPr marL="0" indent="0">
              <a:buNone/>
            </a:pPr>
            <a:r>
              <a:rPr lang="en-US" dirty="0" smtClean="0"/>
              <a:t>1. </a:t>
            </a:r>
            <a:r>
              <a:rPr lang="en-US" dirty="0" err="1" smtClean="0">
                <a:latin typeface="Times New Roman" panose="02020603050405020304" pitchFamily="18" charset="0"/>
                <a:cs typeface="Times New Roman" panose="02020603050405020304" pitchFamily="18" charset="0"/>
              </a:rPr>
              <a:t>Tích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hợp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môn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Tiếng</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việt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Đạo</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đức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Khoa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nghệ</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nhiên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xã</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hội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tất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khối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lớp</a:t>
            </a:r>
            <a:r>
              <a:rPr lang="en-US" dirty="0" smtClean="0">
                <a:latin typeface="Times New Roman" panose="02020603050405020304" pitchFamily="18" charset="0"/>
                <a:cs typeface="Times New Roman" panose="02020603050405020304" pitchFamily="18" charset="0"/>
              </a:rPr>
              <a:t> .</a:t>
            </a:r>
          </a:p>
          <a:p>
            <a:pPr marL="0" indent="0">
              <a:buNone/>
            </a:pPr>
            <a:r>
              <a:rPr lang="en-US" dirty="0" smtClean="0">
                <a:latin typeface="Times New Roman" panose="02020603050405020304" pitchFamily="18" charset="0"/>
                <a:cs typeface="Times New Roman" panose="02020603050405020304" pitchFamily="18" charset="0"/>
              </a:rPr>
              <a:t>2.Trong </a:t>
            </a:r>
            <a:r>
              <a:rPr lang="en-US" dirty="0" err="1" smtClean="0">
                <a:latin typeface="Times New Roman" panose="02020603050405020304" pitchFamily="18" charset="0"/>
                <a:cs typeface="Times New Roman" panose="02020603050405020304" pitchFamily="18" charset="0"/>
              </a:rPr>
              <a:t>kế</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hoạch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dạy</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cầu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đạt</a:t>
            </a:r>
            <a:r>
              <a:rPr lang="en-US" dirty="0" smtClean="0">
                <a:latin typeface="Times New Roman" panose="02020603050405020304" pitchFamily="18" charset="0"/>
                <a:cs typeface="Times New Roman" panose="02020603050405020304" pitchFamily="18" charset="0"/>
              </a:rPr>
              <a:t> .</a:t>
            </a: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yếu</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92392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b="1" dirty="0" err="1" smtClean="0">
                <a:latin typeface="Times New Roman" panose="02020603050405020304" pitchFamily="18" charset="0"/>
                <a:cs typeface="Times New Roman" panose="02020603050405020304" pitchFamily="18" charset="0"/>
              </a:rPr>
              <a:t>Tài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liệu</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tham</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khảo</a:t>
            </a:r>
            <a:r>
              <a:rPr lang="en-US" sz="3600" dirty="0"/>
              <a:t>: </a:t>
            </a:r>
            <a:r>
              <a:rPr lang="en-US" sz="3600" dirty="0" smtClean="0"/>
              <a:t/>
            </a:r>
            <a:br>
              <a:rPr lang="en-US" sz="3600" dirty="0" smtClean="0"/>
            </a:br>
            <a:r>
              <a:rPr lang="en-US" sz="3600" dirty="0"/>
              <a:t/>
            </a:r>
            <a:br>
              <a:rPr lang="en-US" sz="3600" dirty="0"/>
            </a:br>
            <a:r>
              <a:rPr lang="en-US" sz="3600" dirty="0"/>
              <a:t>https://www.congdanso.edu.vn</a:t>
            </a:r>
            <a:r>
              <a:rPr lang="en-US" sz="3600" dirty="0" smtClean="0"/>
              <a:t>/</a:t>
            </a:r>
            <a:br>
              <a:rPr lang="en-US" sz="3600" dirty="0" smtClean="0"/>
            </a:br>
            <a:r>
              <a:rPr lang="en-US" sz="3600" dirty="0"/>
              <a:t/>
            </a:r>
            <a:br>
              <a:rPr lang="en-US" sz="3600" dirty="0"/>
            </a:br>
            <a:r>
              <a:rPr lang="en-US" sz="3600" dirty="0"/>
              <a:t>https://congdansotieuhoc.edu.vn/</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219499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594</Words>
  <Application>Microsoft Office PowerPoint</Application>
  <PresentationFormat>Custom</PresentationFormat>
  <Paragraphs>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GIÁO DỤC KỸ NĂNG CÔNG DÂN SỐ THEO CHƯƠNG TRÌNH GIÁO DỤC PHỔ THÔNG 2018 CẤP TIỂU HỌC </vt:lpstr>
      <vt:lpstr>PowerPoint Presentation</vt:lpstr>
      <vt:lpstr>PowerPoint Presentation</vt:lpstr>
      <vt:lpstr>II. Cơ sở pháp lý:</vt:lpstr>
      <vt:lpstr>III. Khung năng lực số cho học sinh</vt:lpstr>
      <vt:lpstr>IV.Định hướng hình thức tổ chức GDKNCDS </vt:lpstr>
      <vt:lpstr>V. Các mức độ năng lực ( Tiểu học mức 1, 2 : L1-L5)</vt:lpstr>
      <vt:lpstr>VI. Hình thức tổ chức dạy học giáo dục kỹ năng công dân số</vt:lpstr>
      <vt:lpstr>Tài liệu tham khảo:   https://www.congdanso.edu.vn/  https://congdansotieuhoc.edu.vn/</vt:lpstr>
      <vt:lpstr>VII. Một số kế hoạch bài dạy</vt:lpstr>
    </vt:vector>
  </TitlesOfParts>
  <Company>Techsi.vn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GIÁO DỤC KỸ NĂNG CÔNG DÂN SỐ THEO CHƯƠNG TRÌNH GIÁO DỤC PHỔ THÔNG 2018 CẤP TIỂU HỌC</dc:title>
  <dc:creator>Techsi.vn</dc:creator>
  <cp:lastModifiedBy>TD</cp:lastModifiedBy>
  <cp:revision>18</cp:revision>
  <dcterms:created xsi:type="dcterms:W3CDTF">2024-08-20T02:11:20Z</dcterms:created>
  <dcterms:modified xsi:type="dcterms:W3CDTF">2025-02-26T08:28:56Z</dcterms:modified>
</cp:coreProperties>
</file>